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notesMasterIdLst>
    <p:notesMasterId r:id="rId18"/>
  </p:notesMasterIdLst>
  <p:sldIdLst>
    <p:sldId id="282" r:id="rId5"/>
    <p:sldId id="289" r:id="rId6"/>
    <p:sldId id="261" r:id="rId7"/>
    <p:sldId id="274" r:id="rId8"/>
    <p:sldId id="290" r:id="rId9"/>
    <p:sldId id="291" r:id="rId10"/>
    <p:sldId id="279" r:id="rId11"/>
    <p:sldId id="265" r:id="rId12"/>
    <p:sldId id="275" r:id="rId13"/>
    <p:sldId id="266" r:id="rId14"/>
    <p:sldId id="277" r:id="rId15"/>
    <p:sldId id="276" r:id="rId16"/>
    <p:sldId id="28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6" autoAdjust="0"/>
    <p:restoredTop sz="94619" autoAdjust="0"/>
  </p:normalViewPr>
  <p:slideViewPr>
    <p:cSldViewPr snapToGrid="0">
      <p:cViewPr varScale="1">
        <p:scale>
          <a:sx n="62" d="100"/>
          <a:sy n="62" d="100"/>
        </p:scale>
        <p:origin x="9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25A66C-23D7-4DDC-91C0-8DB91AA0208B}" type="datetimeFigureOut">
              <a:rPr lang="fr-FR" smtClean="0"/>
              <a:t>11/02/2022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BF326-6084-45BD-A445-660ED1F9FA9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0882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741728c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741728c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359ccd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359ccd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1437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359ccd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359ccd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9413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359ccd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359ccd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7229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4653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6105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0082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8166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359ccd8d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359ccd8d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359ccd8d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359ccd8d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69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359ccd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359ccd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757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90845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81913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2671010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23513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26070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31592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567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0095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56051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093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4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22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289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918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49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52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631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5806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C5398-C628-478A-822A-BE6CBC5155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70295" y="1539002"/>
            <a:ext cx="7993865" cy="3779995"/>
          </a:xfrm>
        </p:spPr>
        <p:txBody>
          <a:bodyPr anchor="ctr">
            <a:normAutofit/>
          </a:bodyPr>
          <a:lstStyle/>
          <a:p>
            <a:r>
              <a:rPr lang="fr-FR" sz="3600" b="1" dirty="0">
                <a:solidFill>
                  <a:srgbClr val="2DC5FA"/>
                </a:solidFill>
                <a:latin typeface="Poppins"/>
                <a:ea typeface="Montserrat"/>
                <a:cs typeface="Poppins"/>
                <a:sym typeface="Poppins"/>
              </a:rPr>
              <a:t>FOOD CONSUMPTION IN INDIA</a:t>
            </a:r>
            <a:br>
              <a:rPr lang="fr-FR" sz="36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fr-FR" sz="3600" dirty="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</a:br>
            <a:r>
              <a:rPr lang="fr-FR" sz="3600" b="1" dirty="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SANDRINE PREVOT</a:t>
            </a:r>
            <a:br>
              <a:rPr lang="fr-FR" sz="3600" b="1" dirty="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730D41-D3A4-4CFC-91DC-62E6A5AE5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35892" y="5682213"/>
            <a:ext cx="1856537" cy="624184"/>
          </a:xfrm>
        </p:spPr>
        <p:txBody>
          <a:bodyPr anchor="t">
            <a:normAutofit/>
          </a:bodyPr>
          <a:lstStyle/>
          <a:p>
            <a:pPr algn="r"/>
            <a:r>
              <a:rPr lang="fr-FR" sz="2000" dirty="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DAFT NOV21</a:t>
            </a:r>
          </a:p>
        </p:txBody>
      </p:sp>
      <p:pic>
        <p:nvPicPr>
          <p:cNvPr id="8" name="Google Shape;105;p21">
            <a:extLst>
              <a:ext uri="{FF2B5EF4-FFF2-40B4-BE49-F238E27FC236}">
                <a16:creationId xmlns:a16="http://schemas.microsoft.com/office/drawing/2014/main" id="{1C39B1AF-81FE-47D2-855A-48B6C749B37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619314" y="248328"/>
            <a:ext cx="2218132" cy="221813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03B8EA-EAC8-4B47-83F4-2202934D08CD}"/>
              </a:ext>
            </a:extLst>
          </p:cNvPr>
          <p:cNvSpPr txBox="1"/>
          <p:nvPr/>
        </p:nvSpPr>
        <p:spPr>
          <a:xfrm>
            <a:off x="-1136542" y="6306397"/>
            <a:ext cx="4499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FEB, 11th  | PARIS</a:t>
            </a:r>
          </a:p>
        </p:txBody>
      </p:sp>
    </p:spTree>
    <p:extLst>
      <p:ext uri="{BB962C8B-B14F-4D97-AF65-F5344CB8AC3E}">
        <p14:creationId xmlns:p14="http://schemas.microsoft.com/office/powerpoint/2010/main" val="674873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/>
        </p:nvSpPr>
        <p:spPr>
          <a:xfrm>
            <a:off x="557636" y="430291"/>
            <a:ext cx="65056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Main results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A747714-A572-4766-ACA0-FA90FB1ED6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50" t="43657" r="19451" b="32039"/>
          <a:stretch/>
        </p:blipFill>
        <p:spPr>
          <a:xfrm>
            <a:off x="5454087" y="1021575"/>
            <a:ext cx="6505600" cy="179487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72D16F9-F724-4C91-8CEF-92DEF8B10019}"/>
              </a:ext>
            </a:extLst>
          </p:cNvPr>
          <p:cNvSpPr txBox="1"/>
          <p:nvPr/>
        </p:nvSpPr>
        <p:spPr>
          <a:xfrm>
            <a:off x="502297" y="5598771"/>
            <a:ext cx="6406504" cy="1210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67" dirty="0"/>
              <a:t>I</a:t>
            </a:r>
            <a:r>
              <a:rPr lang="fr-FR" b="1" dirty="0">
                <a:latin typeface="Slack-Lato"/>
              </a:rPr>
              <a:t>nsights: </a:t>
            </a:r>
          </a:p>
          <a:p>
            <a:pPr indent="-380990">
              <a:buFont typeface="Arial" panose="020B0604020202020204" pitchFamily="34" charset="0"/>
              <a:buChar char="•"/>
            </a:pPr>
            <a:r>
              <a:rPr lang="en-US" b="1" dirty="0">
                <a:latin typeface="Slack-Lato"/>
              </a:rPr>
              <a:t>More Scheduled Castes &amp; Tribes in cluster1 (67% and 61% respectively) (and Other mostly in cluster0)</a:t>
            </a:r>
          </a:p>
          <a:p>
            <a:pPr indent="-380990">
              <a:buFont typeface="Arial" panose="020B0604020202020204" pitchFamily="34" charset="0"/>
              <a:buChar char="•"/>
            </a:pPr>
            <a:r>
              <a:rPr lang="en-US" b="1" dirty="0">
                <a:latin typeface="Slack-Lato"/>
              </a:rPr>
              <a:t>More Muslims </a:t>
            </a:r>
            <a:r>
              <a:rPr lang="fr-FR" b="1" dirty="0">
                <a:latin typeface="Slack-Lato"/>
              </a:rPr>
              <a:t>(59% of </a:t>
            </a:r>
            <a:r>
              <a:rPr lang="en-US" b="1" dirty="0">
                <a:latin typeface="Slack-Lato"/>
              </a:rPr>
              <a:t>Muslims </a:t>
            </a:r>
            <a:r>
              <a:rPr lang="fr-FR" b="1" dirty="0">
                <a:latin typeface="Slack-Lato"/>
              </a:rPr>
              <a:t>in cluster1)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12A52FC-97D1-4227-AB3C-9FCBF6A13B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72" t="45652" r="36461" b="13306"/>
          <a:stretch/>
        </p:blipFill>
        <p:spPr>
          <a:xfrm>
            <a:off x="557637" y="1089091"/>
            <a:ext cx="4664561" cy="27053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4D96E9-342C-4068-A8C8-A7B3EFE275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89" t="46091" r="36831" b="13168"/>
          <a:stretch/>
        </p:blipFill>
        <p:spPr>
          <a:xfrm>
            <a:off x="8059119" y="3592164"/>
            <a:ext cx="3900568" cy="22520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B86758-84A1-4C4D-B963-C112C27092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823" t="44335" r="12305" b="34815"/>
          <a:stretch/>
        </p:blipFill>
        <p:spPr>
          <a:xfrm>
            <a:off x="560847" y="3979902"/>
            <a:ext cx="7262924" cy="15107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9A4402-DDA4-433B-A8A2-BCF045DB6F8F}"/>
              </a:ext>
            </a:extLst>
          </p:cNvPr>
          <p:cNvSpPr txBox="1"/>
          <p:nvPr/>
        </p:nvSpPr>
        <p:spPr>
          <a:xfrm>
            <a:off x="5222198" y="560451"/>
            <a:ext cx="1858075" cy="420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133" b="1" dirty="0">
                <a:solidFill>
                  <a:srgbClr val="2DC5FA"/>
                </a:solidFill>
              </a:rPr>
              <a:t>CLUSTER 1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/>
        </p:nvSpPr>
        <p:spPr>
          <a:xfrm>
            <a:off x="776711" y="570967"/>
            <a:ext cx="65056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Main results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1768A4A-4E80-480B-9F42-E82DFC07C2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42" t="11073" r="38327" b="55671"/>
          <a:stretch/>
        </p:blipFill>
        <p:spPr>
          <a:xfrm>
            <a:off x="7486049" y="1202987"/>
            <a:ext cx="2739435" cy="30724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6C04E3-1B24-4654-A2A7-A72CE4199A2C}"/>
              </a:ext>
            </a:extLst>
          </p:cNvPr>
          <p:cNvSpPr txBox="1"/>
          <p:nvPr/>
        </p:nvSpPr>
        <p:spPr>
          <a:xfrm rot="10800000" flipV="1">
            <a:off x="6096000" y="5252961"/>
            <a:ext cx="4445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Slack-Lato"/>
              </a:rPr>
              <a:t>Cluster1: </a:t>
            </a:r>
            <a:r>
              <a:rPr lang="en-US" b="1" dirty="0">
                <a:latin typeface="Slack-Lato"/>
              </a:rPr>
              <a:t>less money, less food,</a:t>
            </a:r>
          </a:p>
          <a:p>
            <a:r>
              <a:rPr lang="en-US" b="1" dirty="0">
                <a:latin typeface="Slack-Lato"/>
              </a:rPr>
              <a:t>more rural, with ration card</a:t>
            </a:r>
            <a:endParaRPr lang="fr-FR" sz="2400" dirty="0"/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0185B8-BFB9-4A9F-A4C6-D466C95528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67" t="11073" r="57521" b="54012"/>
          <a:stretch/>
        </p:blipFill>
        <p:spPr>
          <a:xfrm>
            <a:off x="1031491" y="4477499"/>
            <a:ext cx="2599025" cy="2197255"/>
          </a:xfrm>
          <a:prstGeom prst="rect">
            <a:avLst/>
          </a:prstGeom>
        </p:spPr>
      </p:pic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EA2774D-8CD0-40B9-9433-D03B08E760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67" t="49848" r="39056" b="15940"/>
          <a:stretch/>
        </p:blipFill>
        <p:spPr>
          <a:xfrm>
            <a:off x="923003" y="1379740"/>
            <a:ext cx="5996040" cy="289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32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0F1A5B-F1DA-444B-9E0E-D281D7050D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88" t="47407" r="33538" b="12713"/>
          <a:stretch/>
        </p:blipFill>
        <p:spPr>
          <a:xfrm>
            <a:off x="8003673" y="2400006"/>
            <a:ext cx="4016463" cy="2057987"/>
          </a:xfrm>
          <a:prstGeom prst="rect">
            <a:avLst/>
          </a:prstGeom>
        </p:spPr>
      </p:pic>
      <p:sp>
        <p:nvSpPr>
          <p:cNvPr id="154" name="Google Shape;154;p28"/>
          <p:cNvSpPr txBox="1"/>
          <p:nvPr/>
        </p:nvSpPr>
        <p:spPr>
          <a:xfrm>
            <a:off x="776711" y="570967"/>
            <a:ext cx="65056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C48E1C-AED0-4321-BD88-4DEA827A4E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36" t="37750" r="35733" b="21208"/>
          <a:stretch/>
        </p:blipFill>
        <p:spPr>
          <a:xfrm>
            <a:off x="776711" y="1256177"/>
            <a:ext cx="4416179" cy="24974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7A7E9D-576C-4F47-A539-4D86AFC73795}"/>
              </a:ext>
            </a:extLst>
          </p:cNvPr>
          <p:cNvSpPr txBox="1"/>
          <p:nvPr/>
        </p:nvSpPr>
        <p:spPr>
          <a:xfrm>
            <a:off x="776711" y="4200383"/>
            <a:ext cx="92351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lack-Lato"/>
              </a:rPr>
              <a:t>The main difference seems to be based on income level.</a:t>
            </a:r>
          </a:p>
          <a:p>
            <a:endParaRPr lang="en-US" b="1" dirty="0">
              <a:latin typeface="Slack-Lato"/>
            </a:endParaRPr>
          </a:p>
          <a:p>
            <a:r>
              <a:rPr lang="en-US" b="1" dirty="0">
                <a:latin typeface="Slack-Lato"/>
              </a:rPr>
              <a:t>Religion and caste are not a criterion of food consumption –</a:t>
            </a:r>
          </a:p>
          <a:p>
            <a:r>
              <a:rPr lang="en-US" b="1" dirty="0">
                <a:latin typeface="Slack-Lato"/>
              </a:rPr>
              <a:t> you cannot assign special food to a religion/caste, regardless of income</a:t>
            </a:r>
          </a:p>
          <a:p>
            <a:endParaRPr lang="en-US" b="1" dirty="0">
              <a:latin typeface="Slack-Lato"/>
            </a:endParaRPr>
          </a:p>
          <a:p>
            <a:r>
              <a:rPr lang="en-US" b="1" dirty="0">
                <a:latin typeface="Slack-Lato"/>
              </a:rPr>
              <a:t>But the poorest and those who eat less are mainly from the scheduled caste &amp; tribes, have Islam as their religion and live in rural areas.</a:t>
            </a:r>
          </a:p>
          <a:p>
            <a:endParaRPr lang="en-US" b="1" dirty="0">
              <a:latin typeface="Slack-Lato"/>
            </a:endParaRPr>
          </a:p>
          <a:p>
            <a:r>
              <a:rPr lang="en-US" b="1" dirty="0">
                <a:latin typeface="Slack-Lato"/>
              </a:rPr>
              <a:t> There is no difference in the structure of food consumption linked to religion/caste values</a:t>
            </a:r>
            <a:endParaRPr lang="fr-FR" b="1" dirty="0">
              <a:latin typeface="Slack-La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E1051-FEE5-4872-87FC-D6BFD320AD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90" t="42189" r="28853" b="17932"/>
          <a:stretch/>
        </p:blipFill>
        <p:spPr>
          <a:xfrm>
            <a:off x="5394308" y="0"/>
            <a:ext cx="4929145" cy="234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522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/>
        </p:nvSpPr>
        <p:spPr>
          <a:xfrm>
            <a:off x="871961" y="1782337"/>
            <a:ext cx="65056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fr-FR" sz="3200" b="1" dirty="0">
                <a:solidFill>
                  <a:srgbClr val="2DC5FA"/>
                </a:solidFill>
                <a:latin typeface="Poppins"/>
                <a:ea typeface="Montserrat"/>
                <a:cs typeface="Poppins"/>
                <a:sym typeface="Poppins"/>
              </a:rPr>
              <a:t>FOOD CONSUMPTION IN INDIA</a:t>
            </a:r>
            <a:endParaRPr lang="fr-FR" sz="32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7A7E9D-576C-4F47-A539-4D86AFC73795}"/>
              </a:ext>
            </a:extLst>
          </p:cNvPr>
          <p:cNvSpPr txBox="1"/>
          <p:nvPr/>
        </p:nvSpPr>
        <p:spPr>
          <a:xfrm>
            <a:off x="967211" y="3018631"/>
            <a:ext cx="65056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67" dirty="0">
                <a:latin typeface="Poppins Medium"/>
                <a:ea typeface="Poppins Medium"/>
                <a:cs typeface="Poppins Medium"/>
                <a:sym typeface="Poppins Medium"/>
              </a:rPr>
              <a:t>SANDRINE PREVOT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DCB80B-B944-4B7E-B04A-3D45D384C0CF}"/>
              </a:ext>
            </a:extLst>
          </p:cNvPr>
          <p:cNvSpPr txBox="1"/>
          <p:nvPr/>
        </p:nvSpPr>
        <p:spPr>
          <a:xfrm>
            <a:off x="8667751" y="3704429"/>
            <a:ext cx="1819275" cy="666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733" b="1" dirty="0">
                <a:solidFill>
                  <a:srgbClr val="2DC5FA"/>
                </a:solidFill>
                <a:latin typeface="Poppins"/>
                <a:cs typeface="Poppins"/>
                <a:sym typeface="Poppins"/>
              </a:rPr>
              <a:t>Q&amp;A?</a:t>
            </a:r>
            <a:endParaRPr lang="fr-FR" sz="3733" dirty="0"/>
          </a:p>
        </p:txBody>
      </p:sp>
    </p:spTree>
    <p:extLst>
      <p:ext uri="{BB962C8B-B14F-4D97-AF65-F5344CB8AC3E}">
        <p14:creationId xmlns:p14="http://schemas.microsoft.com/office/powerpoint/2010/main" val="421595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/>
        </p:nvSpPr>
        <p:spPr>
          <a:xfrm>
            <a:off x="895000" y="1229767"/>
            <a:ext cx="6505600" cy="2768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b="1" dirty="0">
                <a:latin typeface="Poppins"/>
                <a:ea typeface="Poppins"/>
                <a:cs typeface="Poppins"/>
                <a:sym typeface="Poppins"/>
              </a:rPr>
              <a:t>Domain: Consumer behaviour in India</a:t>
            </a:r>
            <a:endParaRPr sz="2000" b="1" dirty="0">
              <a:latin typeface="Poppins"/>
              <a:ea typeface="Poppins"/>
              <a:cs typeface="Poppins"/>
              <a:sym typeface="Poppins"/>
            </a:endParaRPr>
          </a:p>
          <a:p>
            <a:endParaRPr lang="fr-FR" sz="2000" b="1" dirty="0">
              <a:latin typeface="Poppins"/>
              <a:cs typeface="Poppins"/>
              <a:sym typeface="Poppins"/>
            </a:endParaRPr>
          </a:p>
          <a:p>
            <a:pPr marL="380990" indent="-380990">
              <a:buFont typeface="Wingdings" panose="05000000000000000000" pitchFamily="2" charset="2"/>
              <a:buChar char="§"/>
            </a:pPr>
            <a:r>
              <a:rPr lang="en-US" sz="2000" dirty="0">
                <a:latin typeface="Slack-Lato"/>
              </a:rPr>
              <a:t>Analyze  the indicators which measures food expenses in taking into account their link with social background. It will permit a better understanding of the consumer, of the quality of life and responsiveness of demand.  </a:t>
            </a:r>
            <a:endParaRPr lang="fr-FR" sz="2000" dirty="0">
              <a:latin typeface="Slack-Lato"/>
            </a:endParaRPr>
          </a:p>
          <a:p>
            <a:pPr marL="380990" indent="-380990">
              <a:buFont typeface="Wingdings" panose="05000000000000000000" pitchFamily="2" charset="2"/>
              <a:buChar char="§"/>
            </a:pPr>
            <a:endParaRPr lang="en-US" sz="2000" dirty="0">
              <a:latin typeface="Slack-Lato"/>
            </a:endParaRPr>
          </a:p>
          <a:p>
            <a:pPr marL="380990" indent="-380990">
              <a:buFont typeface="Wingdings" panose="05000000000000000000" pitchFamily="2" charset="2"/>
              <a:buChar char="§"/>
            </a:pPr>
            <a:r>
              <a:rPr lang="en-US" sz="2000" dirty="0">
                <a:latin typeface="Slack-Lato"/>
              </a:rPr>
              <a:t>Keep in mind: there is a political issue: in a context of Hindu nationalism, the religion and casts is used for political purposes in order to divide Indians (the stigmatization is based food consumption)</a:t>
            </a:r>
          </a:p>
          <a:p>
            <a:endParaRPr sz="2000" dirty="0">
              <a:latin typeface="Slack-Lato"/>
              <a:sym typeface="Poppins"/>
            </a:endParaRPr>
          </a:p>
          <a:p>
            <a:endParaRPr sz="2000" dirty="0">
              <a:latin typeface="Slack-Lato"/>
              <a:sym typeface="Poppins"/>
            </a:endParaRPr>
          </a:p>
          <a:p>
            <a:endParaRPr sz="2000" dirty="0">
              <a:latin typeface="Slack-Lato"/>
              <a:sym typeface="Poppins Medium"/>
            </a:endParaRPr>
          </a:p>
          <a:p>
            <a:endParaRPr sz="2000" dirty="0">
              <a:latin typeface="Slack-Lato"/>
              <a:sym typeface="Poppins Medium"/>
            </a:endParaRPr>
          </a:p>
          <a:p>
            <a:endParaRPr lang="en-US" sz="2000" dirty="0">
              <a:latin typeface="Slack-Lato"/>
            </a:endParaRPr>
          </a:p>
          <a:p>
            <a:endParaRPr sz="2000" dirty="0">
              <a:latin typeface="Slack-Lato"/>
              <a:sym typeface="Poppins Medium"/>
            </a:endParaRPr>
          </a:p>
          <a:p>
            <a:endParaRPr sz="2000" dirty="0">
              <a:latin typeface="Slack-Lato"/>
              <a:sym typeface="Poppins Medium"/>
            </a:endParaRPr>
          </a:p>
          <a:p>
            <a:endParaRPr sz="2000" dirty="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17" name="Google Shape;117;p22"/>
          <p:cNvSpPr txBox="1"/>
          <p:nvPr/>
        </p:nvSpPr>
        <p:spPr>
          <a:xfrm>
            <a:off x="748000" y="570967"/>
            <a:ext cx="65056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Business case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5AA776-7176-4EB6-9C21-1F6DB59F2023}"/>
              </a:ext>
            </a:extLst>
          </p:cNvPr>
          <p:cNvSpPr txBox="1"/>
          <p:nvPr/>
        </p:nvSpPr>
        <p:spPr>
          <a:xfrm>
            <a:off x="972885" y="5480483"/>
            <a:ext cx="96015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Slack-Lato"/>
              </a:rPr>
              <a:t>The objective of the project is to see whether social characteristics determine consumption behavior or not.</a:t>
            </a:r>
            <a:endParaRPr lang="en-US" sz="2000" dirty="0">
              <a:latin typeface="Slack-Lato"/>
              <a:sym typeface="Poppins"/>
            </a:endParaRPr>
          </a:p>
          <a:p>
            <a:endParaRPr lang="en-US" sz="2000" dirty="0">
              <a:latin typeface="Slack-Lato"/>
              <a:sym typeface="Poppins Medium"/>
            </a:endParaRPr>
          </a:p>
        </p:txBody>
      </p:sp>
      <p:pic>
        <p:nvPicPr>
          <p:cNvPr id="7" name="Picture 4" descr="Rural consumer markets leave cities behind">
            <a:extLst>
              <a:ext uri="{FF2B5EF4-FFF2-40B4-BE49-F238E27FC236}">
                <a16:creationId xmlns:a16="http://schemas.microsoft.com/office/drawing/2014/main" id="{B425CED8-7BF1-4F39-9F8F-504E40F334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82" b="1094"/>
          <a:stretch/>
        </p:blipFill>
        <p:spPr bwMode="auto">
          <a:xfrm>
            <a:off x="7913698" y="900367"/>
            <a:ext cx="3530303" cy="287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748000" y="570967"/>
            <a:ext cx="65056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Process 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4" name="Google Shape;124;p23"/>
          <p:cNvSpPr txBox="1"/>
          <p:nvPr/>
        </p:nvSpPr>
        <p:spPr>
          <a:xfrm>
            <a:off x="8117005" y="846169"/>
            <a:ext cx="3584215" cy="5132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spcAft>
                <a:spcPts val="2133"/>
              </a:spcAft>
            </a:pPr>
            <a:r>
              <a:rPr lang="en" sz="2000" b="1" dirty="0">
                <a:latin typeface="Poppins"/>
                <a:ea typeface="Poppins"/>
                <a:cs typeface="Poppins"/>
                <a:sym typeface="Poppins"/>
              </a:rPr>
              <a:t>About data</a:t>
            </a:r>
          </a:p>
          <a:p>
            <a:r>
              <a:rPr lang="en-US" sz="2000" dirty="0">
                <a:latin typeface="Slack-Lato"/>
              </a:rPr>
              <a:t>Socio-Economic/Monitoring Survey of NSS</a:t>
            </a:r>
          </a:p>
          <a:p>
            <a:endParaRPr lang="en-US" sz="2000" dirty="0">
              <a:latin typeface="Slack-Lato"/>
            </a:endParaRPr>
          </a:p>
          <a:p>
            <a:r>
              <a:rPr lang="en-US" sz="2000" dirty="0">
                <a:latin typeface="Slack-Lato"/>
              </a:rPr>
              <a:t>Title: India - Household Consumer Expenditure, NSS 68th Round : July 2011 - June 2012</a:t>
            </a:r>
          </a:p>
          <a:p>
            <a:r>
              <a:rPr lang="en-US" sz="2000" dirty="0">
                <a:latin typeface="Slack-Lato"/>
              </a:rPr>
              <a:t>(Expenditure during 1 month)</a:t>
            </a:r>
          </a:p>
          <a:p>
            <a:endParaRPr lang="en-US" sz="2000" dirty="0">
              <a:latin typeface="Slack-Lato"/>
            </a:endParaRPr>
          </a:p>
          <a:p>
            <a:r>
              <a:rPr lang="en-US" sz="2000" dirty="0">
                <a:latin typeface="Slack-Lato"/>
              </a:rPr>
              <a:t>From : National Sample Survey Office - Ministry of Statistics and </a:t>
            </a:r>
            <a:r>
              <a:rPr lang="en-US" sz="2000" dirty="0" err="1">
                <a:latin typeface="Slack-Lato"/>
              </a:rPr>
              <a:t>Programme</a:t>
            </a:r>
            <a:r>
              <a:rPr lang="en-US" sz="2000" dirty="0">
                <a:latin typeface="Slack-Lato"/>
              </a:rPr>
              <a:t> Implementation(MOSPI),Government of India.</a:t>
            </a:r>
            <a:endParaRPr sz="2000" dirty="0">
              <a:latin typeface="Slack-Lato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3AE7D-B6C8-42CC-BB82-E24D4EF3BBC2}"/>
              </a:ext>
            </a:extLst>
          </p:cNvPr>
          <p:cNvSpPr/>
          <p:nvPr/>
        </p:nvSpPr>
        <p:spPr>
          <a:xfrm>
            <a:off x="1716280" y="1423525"/>
            <a:ext cx="1456843" cy="1079831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00B0F0"/>
                </a:solidFill>
              </a:rPr>
              <a:t>Data </a:t>
            </a:r>
            <a:r>
              <a:rPr lang="fr-FR" sz="2000" dirty="0" err="1">
                <a:solidFill>
                  <a:srgbClr val="00B0F0"/>
                </a:solidFill>
              </a:rPr>
              <a:t>Loading</a:t>
            </a:r>
            <a:endParaRPr lang="fr-FR" sz="2000" dirty="0">
              <a:solidFill>
                <a:srgbClr val="00B0F0"/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7FDA578-CB14-4F31-AD7A-1478B514D789}"/>
              </a:ext>
            </a:extLst>
          </p:cNvPr>
          <p:cNvSpPr/>
          <p:nvPr/>
        </p:nvSpPr>
        <p:spPr>
          <a:xfrm rot="5400000">
            <a:off x="6440253" y="2523239"/>
            <a:ext cx="476596" cy="552720"/>
          </a:xfrm>
          <a:prstGeom prst="rightArrow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solidFill>
                <a:srgbClr val="00B0F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239BBE-82D7-494C-B118-DD65439DB3FD}"/>
              </a:ext>
            </a:extLst>
          </p:cNvPr>
          <p:cNvSpPr/>
          <p:nvPr/>
        </p:nvSpPr>
        <p:spPr>
          <a:xfrm>
            <a:off x="3117868" y="4957813"/>
            <a:ext cx="1588612" cy="1062099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00B0F0"/>
                </a:solidFill>
              </a:rPr>
              <a:t>Model Evaluation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52DBED-9299-4007-A1D0-D5A25DD081C6}"/>
              </a:ext>
            </a:extLst>
          </p:cNvPr>
          <p:cNvSpPr/>
          <p:nvPr/>
        </p:nvSpPr>
        <p:spPr>
          <a:xfrm>
            <a:off x="5422734" y="4950736"/>
            <a:ext cx="2318574" cy="1062099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00B0F0"/>
                </a:solidFill>
              </a:rPr>
              <a:t>Model </a:t>
            </a:r>
            <a:r>
              <a:rPr lang="fr-FR" sz="2000" dirty="0" err="1">
                <a:solidFill>
                  <a:srgbClr val="00B0F0"/>
                </a:solidFill>
              </a:rPr>
              <a:t>implementation</a:t>
            </a:r>
            <a:endParaRPr lang="fr-FR" sz="2000" dirty="0">
              <a:solidFill>
                <a:srgbClr val="00B0F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F2C0A9-9D7D-4A61-BD23-3C32D6F45D88}"/>
              </a:ext>
            </a:extLst>
          </p:cNvPr>
          <p:cNvSpPr/>
          <p:nvPr/>
        </p:nvSpPr>
        <p:spPr>
          <a:xfrm>
            <a:off x="6034240" y="1423525"/>
            <a:ext cx="1115315" cy="1062099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00B0F0"/>
                </a:solidFill>
              </a:rPr>
              <a:t>EDA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AF5417-E989-4F86-9EA6-77297AC4C64C}"/>
              </a:ext>
            </a:extLst>
          </p:cNvPr>
          <p:cNvSpPr/>
          <p:nvPr/>
        </p:nvSpPr>
        <p:spPr>
          <a:xfrm>
            <a:off x="3844896" y="1452484"/>
            <a:ext cx="1551249" cy="1062099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00B0F0"/>
                </a:solidFill>
              </a:rPr>
              <a:t>Data </a:t>
            </a:r>
            <a:r>
              <a:rPr lang="fr-FR" sz="2000" dirty="0" err="1">
                <a:solidFill>
                  <a:srgbClr val="00B0F0"/>
                </a:solidFill>
              </a:rPr>
              <a:t>cleaning</a:t>
            </a:r>
            <a:endParaRPr lang="fr-FR" sz="2000" dirty="0">
              <a:solidFill>
                <a:srgbClr val="00B0F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57FB9E-5EF2-4F73-9607-F327E849515C}"/>
              </a:ext>
            </a:extLst>
          </p:cNvPr>
          <p:cNvSpPr/>
          <p:nvPr/>
        </p:nvSpPr>
        <p:spPr>
          <a:xfrm>
            <a:off x="455345" y="4950736"/>
            <a:ext cx="1830793" cy="1062099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00B0F0"/>
                </a:solidFill>
              </a:rPr>
              <a:t>Clusters Investigation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DA219D9-E851-42E2-ADEC-AC80BE7A61D8}"/>
              </a:ext>
            </a:extLst>
          </p:cNvPr>
          <p:cNvSpPr/>
          <p:nvPr/>
        </p:nvSpPr>
        <p:spPr>
          <a:xfrm>
            <a:off x="3206799" y="1660286"/>
            <a:ext cx="604419" cy="646495"/>
          </a:xfrm>
          <a:prstGeom prst="rightArrow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solidFill>
                <a:srgbClr val="00B0F0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AECAE7F-33FA-4A7A-9200-9C05ABC7B35F}"/>
              </a:ext>
            </a:extLst>
          </p:cNvPr>
          <p:cNvSpPr/>
          <p:nvPr/>
        </p:nvSpPr>
        <p:spPr>
          <a:xfrm rot="10800000">
            <a:off x="2399794" y="5165614"/>
            <a:ext cx="604419" cy="646495"/>
          </a:xfrm>
          <a:prstGeom prst="rightArrow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solidFill>
                <a:srgbClr val="00B0F0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4B21CD6-56EB-467B-8211-B9C7CD449C27}"/>
              </a:ext>
            </a:extLst>
          </p:cNvPr>
          <p:cNvSpPr/>
          <p:nvPr/>
        </p:nvSpPr>
        <p:spPr>
          <a:xfrm>
            <a:off x="5417335" y="1631327"/>
            <a:ext cx="604419" cy="646495"/>
          </a:xfrm>
          <a:prstGeom prst="rightArrow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solidFill>
                <a:srgbClr val="00B0F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BEE7C2-AD7E-42C8-B1F7-D3BD26CDFBCB}"/>
              </a:ext>
            </a:extLst>
          </p:cNvPr>
          <p:cNvSpPr/>
          <p:nvPr/>
        </p:nvSpPr>
        <p:spPr>
          <a:xfrm>
            <a:off x="5269424" y="3221641"/>
            <a:ext cx="2318575" cy="1062099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00B0F0"/>
                </a:solidFill>
              </a:rPr>
              <a:t>Encode non-</a:t>
            </a:r>
            <a:r>
              <a:rPr lang="fr-FR" sz="2000" dirty="0" err="1">
                <a:solidFill>
                  <a:srgbClr val="00B0F0"/>
                </a:solidFill>
              </a:rPr>
              <a:t>numeric</a:t>
            </a:r>
            <a:r>
              <a:rPr lang="fr-FR" sz="2000" dirty="0">
                <a:solidFill>
                  <a:srgbClr val="00B0F0"/>
                </a:solidFill>
              </a:rPr>
              <a:t> data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A578568-03D7-4F97-A07C-F05C7D54CF30}"/>
              </a:ext>
            </a:extLst>
          </p:cNvPr>
          <p:cNvSpPr/>
          <p:nvPr/>
        </p:nvSpPr>
        <p:spPr>
          <a:xfrm rot="5400000">
            <a:off x="6465694" y="4363152"/>
            <a:ext cx="476596" cy="552720"/>
          </a:xfrm>
          <a:prstGeom prst="rightArrow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solidFill>
                <a:srgbClr val="00B0F0"/>
              </a:solidFill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EF8639C-2930-4DA7-8A01-2EE89A3E679C}"/>
              </a:ext>
            </a:extLst>
          </p:cNvPr>
          <p:cNvSpPr/>
          <p:nvPr/>
        </p:nvSpPr>
        <p:spPr>
          <a:xfrm rot="10800000">
            <a:off x="4738436" y="5119492"/>
            <a:ext cx="604419" cy="646495"/>
          </a:xfrm>
          <a:prstGeom prst="rightArrow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/>
        </p:nvSpPr>
        <p:spPr>
          <a:xfrm>
            <a:off x="748000" y="1229765"/>
            <a:ext cx="11141227" cy="5057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000" b="1" dirty="0">
                <a:latin typeface="Slack-Lato"/>
                <a:sym typeface="Poppins"/>
              </a:rPr>
              <a:t>1. Three datasets:</a:t>
            </a:r>
          </a:p>
          <a:p>
            <a:r>
              <a:rPr lang="en-US" sz="2000" dirty="0">
                <a:latin typeface="Slack-Lato"/>
                <a:sym typeface="Poppins"/>
              </a:rPr>
              <a:t>Household: Shape (101662, 45) + Shape (101662, 39)</a:t>
            </a:r>
          </a:p>
          <a:p>
            <a:r>
              <a:rPr lang="en-US" sz="2000" dirty="0">
                <a:latin typeface="Slack-Lato"/>
                <a:sym typeface="Poppins"/>
              </a:rPr>
              <a:t>Food expenditure: Shape (5763152, 35) with 183 food items</a:t>
            </a:r>
          </a:p>
          <a:p>
            <a:endParaRPr lang="en-US" sz="2000" dirty="0">
              <a:latin typeface="Slack-Lato"/>
              <a:sym typeface="Poppins"/>
            </a:endParaRPr>
          </a:p>
          <a:p>
            <a:r>
              <a:rPr lang="en-US" sz="2000" b="1" dirty="0">
                <a:latin typeface="Slack-Lato"/>
              </a:rPr>
              <a:t>2. Build a unique dataset:</a:t>
            </a:r>
          </a:p>
          <a:p>
            <a:r>
              <a:rPr lang="en-US" sz="2000" dirty="0">
                <a:latin typeface="Slack-Lato"/>
              </a:rPr>
              <a:t>Merge on Household ID and features selections: Shape (</a:t>
            </a:r>
            <a:r>
              <a:rPr lang="fr-FR" sz="2000" dirty="0">
                <a:latin typeface="Slack-Lato"/>
              </a:rPr>
              <a:t>100497, 33)</a:t>
            </a:r>
          </a:p>
          <a:p>
            <a:r>
              <a:rPr lang="en-US" sz="2000" dirty="0">
                <a:latin typeface="Slack-Lato"/>
              </a:rPr>
              <a:t>7 columns non-numeric – 26 columns numeric (1 ID, 9 on household and 23 on food)</a:t>
            </a:r>
          </a:p>
          <a:p>
            <a:endParaRPr lang="en-US" sz="2000" b="1" dirty="0">
              <a:latin typeface="Slack-Lato"/>
            </a:endParaRPr>
          </a:p>
          <a:p>
            <a:r>
              <a:rPr lang="en-US" sz="2000" b="1" dirty="0">
                <a:latin typeface="Slack-Lato"/>
              </a:rPr>
              <a:t>3. Cleaning</a:t>
            </a:r>
          </a:p>
          <a:p>
            <a:r>
              <a:rPr lang="en-US" sz="2000" dirty="0">
                <a:latin typeface="Slack-Lato"/>
              </a:rPr>
              <a:t>Rename labels of columns</a:t>
            </a:r>
          </a:p>
          <a:p>
            <a:r>
              <a:rPr lang="en-US" sz="2000" dirty="0">
                <a:latin typeface="Slack-Lato"/>
              </a:rPr>
              <a:t>Build a new classification with filter on food items</a:t>
            </a:r>
          </a:p>
          <a:p>
            <a:r>
              <a:rPr lang="en-US" sz="2000" dirty="0">
                <a:latin typeface="Slack-Lato"/>
              </a:rPr>
              <a:t>Check for duplicates/ missing value</a:t>
            </a:r>
          </a:p>
          <a:p>
            <a:r>
              <a:rPr lang="en-US" sz="2000" dirty="0">
                <a:latin typeface="Slack-Lato"/>
              </a:rPr>
              <a:t>Exclude outliers in each numeric column </a:t>
            </a:r>
          </a:p>
          <a:p>
            <a:r>
              <a:rPr lang="en-US" sz="2000" dirty="0">
                <a:latin typeface="Slack-Lato"/>
              </a:rPr>
              <a:t>Drop rows with small numbers of household (ex: 'Zoroastrianism’, only one household)</a:t>
            </a:r>
          </a:p>
          <a:p>
            <a:r>
              <a:rPr lang="en-US" sz="2000" dirty="0">
                <a:latin typeface="Slack-Lato"/>
              </a:rPr>
              <a:t>Check collinearity </a:t>
            </a:r>
          </a:p>
          <a:p>
            <a:endParaRPr lang="en-US" sz="2133" dirty="0">
              <a:latin typeface="Slack-Lato"/>
            </a:endParaRPr>
          </a:p>
          <a:p>
            <a:endParaRPr lang="en-US" sz="2133" dirty="0">
              <a:latin typeface="Slack-Lato"/>
            </a:endParaRPr>
          </a:p>
          <a:p>
            <a:pPr>
              <a:buSzPts val="1100"/>
            </a:pPr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1600" dirty="0">
              <a:latin typeface="Poppins Medium"/>
              <a:ea typeface="Poppins Medium"/>
              <a:cs typeface="Poppins Medium"/>
              <a:sym typeface="Poppins Medium"/>
            </a:endParaRPr>
          </a:p>
          <a:p>
            <a:endParaRPr sz="1600" dirty="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3" name="Google Shape;123;p23"/>
          <p:cNvSpPr txBox="1"/>
          <p:nvPr/>
        </p:nvSpPr>
        <p:spPr>
          <a:xfrm>
            <a:off x="748000" y="570967"/>
            <a:ext cx="9986675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Data cleaning and preprocessing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184128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778997" y="311732"/>
            <a:ext cx="9986675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EDA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Image 6">
            <a:extLst>
              <a:ext uri="{FF2B5EF4-FFF2-40B4-BE49-F238E27FC236}">
                <a16:creationId xmlns:a16="http://schemas.microsoft.com/office/drawing/2014/main" id="{965312B7-51BD-4285-AC7B-48C3A59DBB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567" t="22618" r="12088" b="57900"/>
          <a:stretch/>
        </p:blipFill>
        <p:spPr>
          <a:xfrm>
            <a:off x="1317322" y="1195177"/>
            <a:ext cx="9728577" cy="26706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533430-BEAB-4FCB-9987-B65BDB987D93}"/>
              </a:ext>
            </a:extLst>
          </p:cNvPr>
          <p:cNvSpPr txBox="1"/>
          <p:nvPr/>
        </p:nvSpPr>
        <p:spPr>
          <a:xfrm>
            <a:off x="1317322" y="4090502"/>
            <a:ext cx="97285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80990">
              <a:buFont typeface="Arial" panose="020B0604020202020204" pitchFamily="34" charset="0"/>
              <a:buChar char="•"/>
            </a:pPr>
            <a:r>
              <a:rPr lang="fr-FR" sz="2000" b="1" dirty="0">
                <a:latin typeface="-apple-system"/>
              </a:rPr>
              <a:t>OBC </a:t>
            </a:r>
          </a:p>
          <a:p>
            <a:pPr indent="-380990">
              <a:buFont typeface="Arial" panose="020B0604020202020204" pitchFamily="34" charset="0"/>
              <a:buChar char="•"/>
            </a:pPr>
            <a:r>
              <a:rPr lang="fr-FR" sz="2000" b="1" dirty="0">
                <a:latin typeface="-apple-system"/>
              </a:rPr>
              <a:t>Scheduled Castes </a:t>
            </a:r>
          </a:p>
          <a:p>
            <a:pPr indent="-380990">
              <a:buFont typeface="Arial" panose="020B0604020202020204" pitchFamily="34" charset="0"/>
              <a:buChar char="•"/>
            </a:pPr>
            <a:r>
              <a:rPr lang="fr-FR" sz="2000" b="1" dirty="0">
                <a:latin typeface="-apple-system"/>
              </a:rPr>
              <a:t>Scheduled Tribes</a:t>
            </a:r>
          </a:p>
          <a:p>
            <a:r>
              <a:rPr lang="fr-FR" sz="2000" dirty="0">
                <a:latin typeface="-apple-system"/>
                <a:sym typeface="Wingdings" panose="05000000000000000000" pitchFamily="2" charset="2"/>
              </a:rPr>
              <a:t> </a:t>
            </a:r>
            <a:r>
              <a:rPr lang="en-US" sz="2000" dirty="0">
                <a:latin typeface="-apple-system"/>
              </a:rPr>
              <a:t>Communities in these administrative divisions benefit from the positive discrimination policy (Quotas in public employment and high School – 50% of places and jobs)</a:t>
            </a:r>
          </a:p>
          <a:p>
            <a:pPr indent="-380990">
              <a:buFont typeface="Arial" panose="020B0604020202020204" pitchFamily="34" charset="0"/>
              <a:buChar char="•"/>
            </a:pPr>
            <a:endParaRPr lang="en-US" sz="2000" dirty="0">
              <a:latin typeface="-apple-system"/>
            </a:endParaRPr>
          </a:p>
          <a:p>
            <a:pPr indent="-380990">
              <a:buFont typeface="Arial" panose="020B0604020202020204" pitchFamily="34" charset="0"/>
              <a:buChar char="•"/>
            </a:pPr>
            <a:r>
              <a:rPr lang="en-US" sz="2000" b="1" dirty="0">
                <a:latin typeface="-apple-system"/>
              </a:rPr>
              <a:t>Others</a:t>
            </a:r>
            <a:r>
              <a:rPr lang="en-US" sz="2000" dirty="0">
                <a:latin typeface="-apple-system"/>
              </a:rPr>
              <a:t>:</a:t>
            </a:r>
          </a:p>
          <a:p>
            <a:r>
              <a:rPr lang="en-US" sz="2000" dirty="0">
                <a:latin typeface="-apple-system"/>
                <a:sym typeface="Wingdings" panose="05000000000000000000" pitchFamily="2" charset="2"/>
              </a:rPr>
              <a:t> </a:t>
            </a:r>
            <a:r>
              <a:rPr lang="en-US" sz="2000" dirty="0">
                <a:latin typeface="-apple-system"/>
              </a:rPr>
              <a:t>Communities advanced socially and economically</a:t>
            </a:r>
            <a:endParaRPr lang="fr-FR" sz="2000" dirty="0"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601609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763499" y="396234"/>
            <a:ext cx="9986675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EDA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1E419E14-4459-442C-8E39-F3F34AFB8F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09" t="12399" r="50865" b="12878"/>
          <a:stretch/>
        </p:blipFill>
        <p:spPr>
          <a:xfrm>
            <a:off x="6911712" y="225777"/>
            <a:ext cx="4986723" cy="61709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9D1440-DF22-4735-8EB5-DD2D41545C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156" t="13169" r="14939" b="13965"/>
          <a:stretch/>
        </p:blipFill>
        <p:spPr>
          <a:xfrm>
            <a:off x="957571" y="1229768"/>
            <a:ext cx="5458589" cy="48979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8D3DFAF-BD3B-40F7-9B64-C53F53918D3C}"/>
              </a:ext>
            </a:extLst>
          </p:cNvPr>
          <p:cNvSpPr/>
          <p:nvPr/>
        </p:nvSpPr>
        <p:spPr>
          <a:xfrm>
            <a:off x="2356688" y="450551"/>
            <a:ext cx="2946336" cy="429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33" dirty="0" err="1">
                <a:solidFill>
                  <a:schemeClr val="tx1"/>
                </a:solidFill>
              </a:rPr>
              <a:t>Monthly</a:t>
            </a:r>
            <a:r>
              <a:rPr lang="fr-FR" sz="1333" dirty="0">
                <a:solidFill>
                  <a:schemeClr val="tx1"/>
                </a:solidFill>
              </a:rPr>
              <a:t> Per Capita Consumer </a:t>
            </a:r>
            <a:r>
              <a:rPr lang="fr-FR" sz="1333" dirty="0" err="1">
                <a:solidFill>
                  <a:schemeClr val="tx1"/>
                </a:solidFill>
              </a:rPr>
              <a:t>Expenditure</a:t>
            </a:r>
            <a:r>
              <a:rPr lang="fr-FR" sz="1333" dirty="0">
                <a:solidFill>
                  <a:schemeClr val="tx1"/>
                </a:solidFill>
              </a:rPr>
              <a:t> (MPCE)</a:t>
            </a:r>
          </a:p>
        </p:txBody>
      </p:sp>
    </p:spTree>
    <p:extLst>
      <p:ext uri="{BB962C8B-B14F-4D97-AF65-F5344CB8AC3E}">
        <p14:creationId xmlns:p14="http://schemas.microsoft.com/office/powerpoint/2010/main" val="466683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748000" y="570967"/>
            <a:ext cx="65056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EDA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63D4580-AE69-4088-9EFE-CCEB461FDE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22" t="42476" r="39138" b="34995"/>
          <a:stretch/>
        </p:blipFill>
        <p:spPr>
          <a:xfrm>
            <a:off x="3099288" y="3828590"/>
            <a:ext cx="8763806" cy="2789296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59D28FA-5ED8-4716-AC2A-BBC1E99512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18" t="13752" r="38375" b="62485"/>
          <a:stretch/>
        </p:blipFill>
        <p:spPr>
          <a:xfrm>
            <a:off x="1869746" y="787943"/>
            <a:ext cx="8452508" cy="278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25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/>
        </p:nvSpPr>
        <p:spPr>
          <a:xfrm>
            <a:off x="895000" y="1229767"/>
            <a:ext cx="6211600" cy="44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16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48" name="Google Shape;148;p27"/>
          <p:cNvSpPr txBox="1"/>
          <p:nvPr/>
        </p:nvSpPr>
        <p:spPr>
          <a:xfrm>
            <a:off x="748000" y="570966"/>
            <a:ext cx="7635881" cy="843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UNSUPERVIZED MODEL - KMEANS 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Google Shape;122;p23">
            <a:extLst>
              <a:ext uri="{FF2B5EF4-FFF2-40B4-BE49-F238E27FC236}">
                <a16:creationId xmlns:a16="http://schemas.microsoft.com/office/drawing/2014/main" id="{63CB43D5-F4A3-4469-98FD-3B34CD11EE7A}"/>
              </a:ext>
            </a:extLst>
          </p:cNvPr>
          <p:cNvSpPr txBox="1"/>
          <p:nvPr/>
        </p:nvSpPr>
        <p:spPr>
          <a:xfrm>
            <a:off x="748001" y="1296499"/>
            <a:ext cx="11002903" cy="5057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133" b="1" dirty="0">
                <a:latin typeface="Slack-Lato"/>
                <a:sym typeface="Poppins"/>
              </a:rPr>
              <a:t>24 columns to cluster </a:t>
            </a:r>
          </a:p>
          <a:p>
            <a:endParaRPr lang="en-US" sz="2133" b="1" dirty="0">
              <a:latin typeface="Slack-Lato"/>
              <a:sym typeface="Poppins"/>
            </a:endParaRPr>
          </a:p>
          <a:p>
            <a:r>
              <a:rPr lang="en-US" sz="2133" b="1" dirty="0">
                <a:latin typeface="Slack-Lato"/>
                <a:sym typeface="Poppins"/>
              </a:rPr>
              <a:t>PCA:</a:t>
            </a:r>
          </a:p>
          <a:p>
            <a:r>
              <a:rPr lang="en-US" sz="2133" dirty="0">
                <a:latin typeface="-apple-system"/>
              </a:rPr>
              <a:t>Principal Component Analysis (PCA) is used for dimensionality reduction in machine learning. </a:t>
            </a:r>
          </a:p>
          <a:p>
            <a:r>
              <a:rPr lang="en-US" sz="2133" dirty="0">
                <a:latin typeface="-apple-system"/>
              </a:rPr>
              <a:t>PCA is used to filter noisy datasets, such as image compression.</a:t>
            </a:r>
          </a:p>
          <a:p>
            <a:endParaRPr lang="en-US" sz="2133" dirty="0">
              <a:latin typeface="Slack-Lato"/>
              <a:sym typeface="Poppins"/>
            </a:endParaRPr>
          </a:p>
          <a:p>
            <a:r>
              <a:rPr lang="en-US" sz="2133" b="1" dirty="0">
                <a:latin typeface="Slack-Lato"/>
              </a:rPr>
              <a:t>KMEANS: Unsupervised machine learning algorithms</a:t>
            </a:r>
          </a:p>
          <a:p>
            <a:pPr algn="l"/>
            <a:r>
              <a:rPr lang="en-US" sz="2133" dirty="0">
                <a:latin typeface="-apple-system"/>
              </a:rPr>
              <a:t>k-means clustering tries to group similar kinds of items in form of clusters. It finds the similarity between the items and groups them into the clusters. </a:t>
            </a:r>
          </a:p>
          <a:p>
            <a:pPr algn="l"/>
            <a:r>
              <a:rPr lang="en-US" sz="2133" dirty="0">
                <a:latin typeface="-apple-system"/>
              </a:rPr>
              <a:t>K-means clustering algorithm works in three steps: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133" dirty="0">
                <a:latin typeface="-apple-system"/>
              </a:rPr>
              <a:t>Select the k values.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133" dirty="0">
                <a:latin typeface="-apple-system"/>
              </a:rPr>
              <a:t>Initialize the centroids.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133" dirty="0">
                <a:latin typeface="-apple-system"/>
              </a:rPr>
              <a:t>Select the group and find the average</a:t>
            </a: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1600" dirty="0">
              <a:latin typeface="Poppins Medium"/>
              <a:ea typeface="Poppins Medium"/>
              <a:cs typeface="Poppins Medium"/>
              <a:sym typeface="Poppins Medium"/>
            </a:endParaRPr>
          </a:p>
          <a:p>
            <a:endParaRPr sz="1600" dirty="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/>
        </p:nvSpPr>
        <p:spPr>
          <a:xfrm>
            <a:off x="895000" y="1229767"/>
            <a:ext cx="6211600" cy="44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16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48" name="Google Shape;148;p27"/>
          <p:cNvSpPr txBox="1"/>
          <p:nvPr/>
        </p:nvSpPr>
        <p:spPr>
          <a:xfrm>
            <a:off x="748000" y="570967"/>
            <a:ext cx="65056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Models evaluation</a:t>
            </a:r>
            <a:endParaRPr sz="3067" b="1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99E29C6-9438-48AB-A49E-F30B338C6C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379245"/>
              </p:ext>
            </p:extLst>
          </p:nvPr>
        </p:nvGraphicFramePr>
        <p:xfrm>
          <a:off x="895000" y="1566719"/>
          <a:ext cx="10007183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0001">
                  <a:extLst>
                    <a:ext uri="{9D8B030D-6E8A-4147-A177-3AD203B41FA5}">
                      <a16:colId xmlns:a16="http://schemas.microsoft.com/office/drawing/2014/main" val="1992498091"/>
                    </a:ext>
                  </a:extLst>
                </a:gridCol>
                <a:gridCol w="1926637">
                  <a:extLst>
                    <a:ext uri="{9D8B030D-6E8A-4147-A177-3AD203B41FA5}">
                      <a16:colId xmlns:a16="http://schemas.microsoft.com/office/drawing/2014/main" val="1776806043"/>
                    </a:ext>
                  </a:extLst>
                </a:gridCol>
                <a:gridCol w="1610545">
                  <a:extLst>
                    <a:ext uri="{9D8B030D-6E8A-4147-A177-3AD203B41FA5}">
                      <a16:colId xmlns:a16="http://schemas.microsoft.com/office/drawing/2014/main" val="983112354"/>
                    </a:ext>
                  </a:extLst>
                </a:gridCol>
              </a:tblGrid>
              <a:tr h="853440">
                <a:tc>
                  <a:txBody>
                    <a:bodyPr/>
                    <a:lstStyle/>
                    <a:p>
                      <a:r>
                        <a:rPr lang="fr-FR" sz="1600" dirty="0" err="1">
                          <a:solidFill>
                            <a:schemeClr val="tx1"/>
                          </a:solidFill>
                        </a:rPr>
                        <a:t>Models</a:t>
                      </a:r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Optimum of clusters</a:t>
                      </a: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Score Silhouette</a:t>
                      </a:r>
                    </a:p>
                    <a:p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822093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KMEANS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KElbowVisualizer</a:t>
                      </a:r>
                      <a:r>
                        <a:rPr lang="fr-FR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(k = (2,5), </a:t>
                      </a:r>
                      <a:r>
                        <a:rPr lang="fr-FR" sz="16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metric</a:t>
                      </a:r>
                      <a:r>
                        <a:rPr lang="fr-FR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='silhouette')</a:t>
                      </a:r>
                    </a:p>
                    <a:p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0,623</a:t>
                      </a: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366796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AGGLOMERATIVE MODEL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KElbowVisualizer</a:t>
                      </a:r>
                      <a:r>
                        <a:rPr lang="fr-FR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 k = (2,5), </a:t>
                      </a:r>
                      <a:r>
                        <a:rPr lang="fr-FR" sz="16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metric</a:t>
                      </a:r>
                      <a:r>
                        <a:rPr lang="fr-FR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='silhouette')</a:t>
                      </a:r>
                    </a:p>
                    <a:p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0,561</a:t>
                      </a: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484914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GAUSSIAN MIXTURE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fr-FR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range (2,6))</a:t>
                      </a:r>
                    </a:p>
                    <a:p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0.620</a:t>
                      </a:r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747669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DBSCAN MODEL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fr-FR" sz="16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eps</a:t>
                      </a:r>
                      <a:r>
                        <a:rPr lang="fr-FR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in range (1,5)&amp;</a:t>
                      </a:r>
                      <a:r>
                        <a:rPr lang="en-US" sz="16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min_samples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in range (2,5))</a:t>
                      </a:r>
                      <a:endParaRPr lang="fr-FR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2 ( or 68)</a:t>
                      </a: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-0.170 (  or -0.939)</a:t>
                      </a:r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952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97222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8C6403A-684A-431F-8F36-A24C99E2866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DF95FD5-1F25-4FA5-84C8-2AB1AFB89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2455B2D-BAB7-438A-85DA-0266A24CB79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128</TotalTime>
  <Words>676</Words>
  <Application>Microsoft Office PowerPoint</Application>
  <PresentationFormat>Widescreen</PresentationFormat>
  <Paragraphs>137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-apple-system</vt:lpstr>
      <vt:lpstr>Arial</vt:lpstr>
      <vt:lpstr>Calibri</vt:lpstr>
      <vt:lpstr>Century Gothic</vt:lpstr>
      <vt:lpstr>Montserrat</vt:lpstr>
      <vt:lpstr>Poppins</vt:lpstr>
      <vt:lpstr>Poppins Medium</vt:lpstr>
      <vt:lpstr>Slack-Lato</vt:lpstr>
      <vt:lpstr>Wingdings</vt:lpstr>
      <vt:lpstr>Wingdings 3</vt:lpstr>
      <vt:lpstr>Ion</vt:lpstr>
      <vt:lpstr>FOOD CONSUMPTION IN INDIA  SANDRINE PREVOT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CONSUMPTION IN INDIA  SANDRINE PREVOT </dc:title>
  <dc:creator>Sandrine Prevot</dc:creator>
  <cp:lastModifiedBy>Sandrine Prevot</cp:lastModifiedBy>
  <cp:revision>11</cp:revision>
  <dcterms:created xsi:type="dcterms:W3CDTF">2022-02-11T12:04:40Z</dcterms:created>
  <dcterms:modified xsi:type="dcterms:W3CDTF">2022-02-11T14:13:35Z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